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notesMasterIdLst>
    <p:notesMasterId r:id="rId16"/>
  </p:notesMasterIdLst>
  <p:sldIdLst>
    <p:sldId id="286" r:id="rId2"/>
    <p:sldId id="297" r:id="rId3"/>
    <p:sldId id="287" r:id="rId4"/>
    <p:sldId id="288" r:id="rId5"/>
    <p:sldId id="298" r:id="rId6"/>
    <p:sldId id="295" r:id="rId7"/>
    <p:sldId id="289" r:id="rId8"/>
    <p:sldId id="294" r:id="rId9"/>
    <p:sldId id="290" r:id="rId10"/>
    <p:sldId id="291" r:id="rId11"/>
    <p:sldId id="292" r:id="rId12"/>
    <p:sldId id="293" r:id="rId13"/>
    <p:sldId id="296" r:id="rId14"/>
    <p:sldId id="28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8" autoAdjust="0"/>
    <p:restoredTop sz="93362" autoAdjust="0"/>
  </p:normalViewPr>
  <p:slideViewPr>
    <p:cSldViewPr snapToGrid="0">
      <p:cViewPr varScale="1">
        <p:scale>
          <a:sx n="67" d="100"/>
          <a:sy n="67" d="100"/>
        </p:scale>
        <p:origin x="858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D5B6E-D81F-4A44-9AFD-8AFB682B1EF3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8496F9-DF15-414D-8FC5-6548B6127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735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2400" b="1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ctr">
              <a:defRPr sz="2400" b="1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 b="1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 b="1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 b="1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BE3D05C2-4002-413F-94E8-AD0B07633A26}" type="slidenum">
              <a:rPr lang="en-US" sz="1200" b="0">
                <a:solidFill>
                  <a:schemeClr val="tx1"/>
                </a:solidFill>
              </a:rPr>
              <a:pPr algn="r"/>
              <a:t>2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786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2400" b="1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ctr">
              <a:defRPr sz="2400" b="1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 b="1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 b="1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 b="1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C75145F3-286A-4445-B193-B3B69424C795}" type="slidenum">
              <a:rPr lang="en-US" sz="1200" b="0">
                <a:solidFill>
                  <a:schemeClr val="tx1"/>
                </a:solidFill>
              </a:rPr>
              <a:pPr algn="r"/>
              <a:t>3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53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2400" b="1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ctr">
              <a:defRPr sz="2400" b="1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 b="1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 b="1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 b="1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3B30C94C-5445-410E-A779-316B348C78EA}" type="slidenum">
              <a:rPr lang="en-US" sz="1200" b="0">
                <a:solidFill>
                  <a:schemeClr val="tx1"/>
                </a:solidFill>
              </a:rPr>
              <a:pPr algn="r"/>
              <a:t>4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559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2400" b="1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ctr">
              <a:defRPr sz="2400" b="1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 b="1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 b="1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 b="1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AE51E58B-5D88-45A4-A81A-8F2B54AA644A}" type="slidenum">
              <a:rPr lang="en-US" sz="1200" b="0">
                <a:solidFill>
                  <a:schemeClr val="tx1"/>
                </a:solidFill>
              </a:rPr>
              <a:pPr algn="r"/>
              <a:t>7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19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2400" b="1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ctr">
              <a:defRPr sz="2400" b="1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 b="1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 b="1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 b="1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BBD6F484-85ED-4C03-B718-6C75ED37E5FD}" type="slidenum">
              <a:rPr lang="en-US" sz="1200" b="0">
                <a:solidFill>
                  <a:schemeClr val="tx1"/>
                </a:solidFill>
              </a:rPr>
              <a:pPr algn="r"/>
              <a:t>9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535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496F9-DF15-414D-8FC5-6548B61272F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669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E748362D-825D-4A82-A0AE-0E1171E04A9C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082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03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705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611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212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472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523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E748362D-825D-4A82-A0AE-0E1171E04A9C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228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E748362D-825D-4A82-A0AE-0E1171E04A9C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96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462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5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768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328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50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652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682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06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748362D-825D-4A82-A0AE-0E1171E04A9C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778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phet.colorado.edu/en/simulation/legacy/discharge-lamp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D0KVxVfKFo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Physics 4 – Feb 2, 2020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000" b="1" dirty="0"/>
              <a:t>Do now – </a:t>
            </a:r>
            <a:r>
              <a:rPr lang="en-US" sz="2000" b="1" u="sng" dirty="0"/>
              <a:t>Sketch the nuclear model </a:t>
            </a:r>
            <a:r>
              <a:rPr lang="en-US" sz="2000" b="1" dirty="0"/>
              <a:t>of the atom from what you remember from chemistry. Indicate </a:t>
            </a:r>
            <a:r>
              <a:rPr lang="en-US" sz="2000" b="1" u="sng" dirty="0"/>
              <a:t>the charge, relative mass and location of protons, neutrons and electrons.</a:t>
            </a:r>
          </a:p>
          <a:p>
            <a:endParaRPr lang="en-US" sz="2000" b="1" dirty="0"/>
          </a:p>
          <a:p>
            <a:r>
              <a:rPr lang="en-US" sz="2000" b="1" dirty="0"/>
              <a:t>Objective:  </a:t>
            </a:r>
          </a:p>
          <a:p>
            <a:pPr lvl="1"/>
            <a:r>
              <a:rPr lang="en-US" sz="2000" b="1" dirty="0"/>
              <a:t>Atomic Structure</a:t>
            </a:r>
          </a:p>
          <a:p>
            <a:r>
              <a:rPr lang="en-US" sz="2000" b="1" dirty="0"/>
              <a:t>Assignment: p283 #1-5 and worksheet</a:t>
            </a:r>
          </a:p>
          <a:p>
            <a:r>
              <a:rPr lang="en-US" sz="2000" b="1" dirty="0" err="1"/>
              <a:t>Phet</a:t>
            </a:r>
            <a:r>
              <a:rPr lang="en-US" sz="2000" b="1" dirty="0"/>
              <a:t> Simulation for  weekend homework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5058556" cy="3416300"/>
          </a:xfrm>
        </p:spPr>
        <p:txBody>
          <a:bodyPr>
            <a:normAutofit fontScale="85000" lnSpcReduction="10000"/>
          </a:bodyPr>
          <a:lstStyle/>
          <a:p>
            <a:r>
              <a:rPr lang="en-US" sz="2200" b="1" dirty="0"/>
              <a:t>Agenda:</a:t>
            </a:r>
          </a:p>
          <a:p>
            <a:r>
              <a:rPr lang="en-US" b="1" dirty="0"/>
              <a:t>Review EM Radiation </a:t>
            </a:r>
          </a:p>
          <a:p>
            <a:r>
              <a:rPr lang="en-US" b="1" dirty="0"/>
              <a:t>Emission spectra</a:t>
            </a:r>
            <a:endParaRPr lang="en-US" sz="2000" b="1" dirty="0"/>
          </a:p>
          <a:p>
            <a:r>
              <a:rPr lang="en-US" b="1" dirty="0"/>
              <a:t>Bohr Model of the Atom</a:t>
            </a:r>
            <a:endParaRPr lang="en-US" sz="2000" b="1" dirty="0"/>
          </a:p>
          <a:p>
            <a:r>
              <a:rPr lang="en-US" b="1" dirty="0"/>
              <a:t>Rydberg Equation</a:t>
            </a:r>
          </a:p>
          <a:p>
            <a:r>
              <a:rPr lang="en-US" b="1" dirty="0"/>
              <a:t>Energy Levels in the atom</a:t>
            </a:r>
          </a:p>
          <a:p>
            <a:pPr lvl="1"/>
            <a:r>
              <a:rPr lang="en-US" b="1" dirty="0"/>
              <a:t>Bohr model</a:t>
            </a:r>
          </a:p>
          <a:p>
            <a:pPr lvl="1"/>
            <a:r>
              <a:rPr lang="en-US" b="1" dirty="0"/>
              <a:t>Quantum mechanical model</a:t>
            </a:r>
          </a:p>
          <a:p>
            <a:r>
              <a:rPr lang="en-US" b="1" dirty="0"/>
              <a:t>Emission and Absorption spectra</a:t>
            </a:r>
          </a:p>
          <a:p>
            <a:r>
              <a:rPr lang="en-US" b="1" dirty="0" err="1"/>
              <a:t>PhET</a:t>
            </a:r>
            <a:r>
              <a:rPr lang="en-US" b="1" dirty="0"/>
              <a:t> simulation (time permitting)</a:t>
            </a:r>
          </a:p>
          <a:p>
            <a:pPr lvl="1"/>
            <a:endParaRPr lang="en-US" sz="2000" b="1" dirty="0"/>
          </a:p>
          <a:p>
            <a:pPr lvl="1"/>
            <a:endParaRPr lang="en-US" sz="20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080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Levels of the H atom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54955" y="2603500"/>
                <a:ext cx="6540074" cy="3416300"/>
              </a:xfrm>
            </p:spPr>
            <p:txBody>
              <a:bodyPr>
                <a:normAutofit/>
              </a:bodyPr>
              <a:lstStyle/>
              <a:p>
                <a:r>
                  <a:rPr lang="en-US" sz="2000" b="1" dirty="0"/>
                  <a:t>The electron of the H atom as no energy when it is infinitely far from the H nucleus.</a:t>
                </a:r>
              </a:p>
              <a:p>
                <a:r>
                  <a:rPr lang="en-US" sz="2000" b="1" dirty="0"/>
                  <a:t>The energy of a n=1 electron is    – 13.6 eV.</a:t>
                </a:r>
              </a:p>
              <a:p>
                <a:r>
                  <a:rPr lang="en-US" sz="2000" b="1" dirty="0"/>
                  <a:t>All other energy levels are given by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𝟏𝟑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𝒆𝑽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n-US" sz="2000" b="1" dirty="0"/>
              </a:p>
              <a:p>
                <a:r>
                  <a:rPr lang="en-US" sz="2000" b="1" dirty="0"/>
                  <a:t>As a result energy levels get closer and closer together in energy, and the separations are given by the Rydberg equation.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5" y="2603500"/>
                <a:ext cx="6540074" cy="3416300"/>
              </a:xfrm>
              <a:blipFill>
                <a:blip r:embed="rId2"/>
                <a:stretch>
                  <a:fillRect l="-373" t="-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Image result for potential energy well for H atom s orbit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696" y="2731804"/>
            <a:ext cx="4191342" cy="282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172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9409883" cy="706964"/>
          </a:xfrm>
        </p:spPr>
        <p:txBody>
          <a:bodyPr/>
          <a:lstStyle/>
          <a:p>
            <a:r>
              <a:rPr lang="en-US" dirty="0"/>
              <a:t>Wavefunction s orbitals </a:t>
            </a:r>
            <a:r>
              <a:rPr lang="en-US" dirty="0">
                <a:sym typeface="Wingdings" panose="05000000000000000000" pitchFamily="2" charset="2"/>
              </a:rPr>
              <a:t> Energy levels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4669071" cy="3889028"/>
          </a:xfrm>
        </p:spPr>
        <p:txBody>
          <a:bodyPr>
            <a:normAutofit fontScale="92500" lnSpcReduction="10000"/>
          </a:bodyPr>
          <a:lstStyle/>
          <a:p>
            <a:r>
              <a:rPr lang="en-US" sz="2000" b="1" dirty="0"/>
              <a:t>The same energy levels for are predicted by the quantum mechanical model. </a:t>
            </a:r>
          </a:p>
          <a:p>
            <a:r>
              <a:rPr lang="en-US" sz="2000" b="1" dirty="0"/>
              <a:t>The y- axis is the opposite of the energy.  4</a:t>
            </a:r>
            <a:r>
              <a:rPr lang="en-US" sz="2000" b="1" dirty="0">
                <a:sym typeface="Euclid Symbol" panose="05050102010706020507" pitchFamily="18" charset="2"/>
              </a:rPr>
              <a:t>r</a:t>
            </a:r>
            <a:r>
              <a:rPr lang="en-US" sz="2000" b="1" baseline="30000" dirty="0">
                <a:sym typeface="Euclid Symbol" panose="05050102010706020507" pitchFamily="18" charset="2"/>
              </a:rPr>
              <a:t>2</a:t>
            </a:r>
            <a:r>
              <a:rPr lang="en-US" sz="2000" b="1" dirty="0">
                <a:sym typeface="Euclid Symbol" panose="05050102010706020507" pitchFamily="18" charset="2"/>
              </a:rPr>
              <a:t>(-</a:t>
            </a:r>
            <a:r>
              <a:rPr lang="en-US" sz="2000" b="1" baseline="30000" dirty="0">
                <a:sym typeface="Euclid Symbol" panose="05050102010706020507" pitchFamily="18" charset="2"/>
              </a:rPr>
              <a:t>2</a:t>
            </a:r>
            <a:r>
              <a:rPr lang="en-US" sz="2000" b="1" dirty="0">
                <a:sym typeface="Euclid Symbol" panose="05050102010706020507" pitchFamily="18" charset="2"/>
              </a:rPr>
              <a:t>)</a:t>
            </a:r>
            <a:endParaRPr lang="en-US" sz="2000" b="1" dirty="0"/>
          </a:p>
          <a:p>
            <a:r>
              <a:rPr lang="en-US" sz="2000" b="1" dirty="0"/>
              <a:t>Notice the relative spacing of the peaks as the n value increases. </a:t>
            </a:r>
          </a:p>
          <a:p>
            <a:r>
              <a:rPr lang="en-US" sz="2000" b="1" dirty="0"/>
              <a:t>Recall that for waves, energy is the square of the amplitude. </a:t>
            </a:r>
          </a:p>
          <a:p>
            <a:r>
              <a:rPr lang="en-US" sz="2000" b="1" dirty="0"/>
              <a:t>Because the results are the same we are free to perform calculations using the simpler Bohr model.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7473" t="28509" r="45063" b="6298"/>
          <a:stretch/>
        </p:blipFill>
        <p:spPr>
          <a:xfrm>
            <a:off x="6358597" y="2603500"/>
            <a:ext cx="5036234" cy="38890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473" t="28509" r="45063" b="6298"/>
          <a:stretch/>
        </p:blipFill>
        <p:spPr>
          <a:xfrm flipV="1">
            <a:off x="8623495" y="2446411"/>
            <a:ext cx="3106616" cy="2398959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8876714" y="4726744"/>
            <a:ext cx="2757268" cy="140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8888434" y="3444243"/>
            <a:ext cx="2757268" cy="140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8857954" y="3118340"/>
            <a:ext cx="2757268" cy="140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096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Emission and Absorption spectra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775" y="2293034"/>
            <a:ext cx="6064006" cy="4276578"/>
          </a:xfrm>
        </p:spPr>
        <p:txBody>
          <a:bodyPr>
            <a:normAutofit fontScale="92500" lnSpcReduction="10000"/>
          </a:bodyPr>
          <a:lstStyle/>
          <a:p>
            <a:r>
              <a:rPr lang="en-US" sz="2000" b="1" dirty="0"/>
              <a:t>Transition of an electron up to a higher level it is an </a:t>
            </a:r>
            <a:r>
              <a:rPr lang="en-US" sz="2000" b="1" u="sng" dirty="0"/>
              <a:t>excitation.</a:t>
            </a:r>
          </a:p>
          <a:p>
            <a:r>
              <a:rPr lang="en-US" sz="2000" b="1" dirty="0"/>
              <a:t>Transition of an electron down to a lower level it is a </a:t>
            </a:r>
            <a:r>
              <a:rPr lang="en-US" sz="2000" b="1" u="sng" dirty="0"/>
              <a:t>relaxation.</a:t>
            </a:r>
            <a:r>
              <a:rPr lang="en-US" sz="2000" b="1" dirty="0"/>
              <a:t> </a:t>
            </a:r>
          </a:p>
          <a:p>
            <a:r>
              <a:rPr lang="en-US" sz="2000" b="1" dirty="0"/>
              <a:t>In an </a:t>
            </a:r>
            <a:r>
              <a:rPr lang="en-US" sz="2000" b="1" u="sng" dirty="0"/>
              <a:t>emission spectrum</a:t>
            </a:r>
            <a:r>
              <a:rPr lang="en-US" sz="2000" b="1" dirty="0"/>
              <a:t>, electrons are </a:t>
            </a:r>
            <a:r>
              <a:rPr lang="en-US" sz="2000" b="1" u="sng" dirty="0"/>
              <a:t>excited by electricity </a:t>
            </a:r>
            <a:r>
              <a:rPr lang="en-US" sz="2000" b="1" dirty="0"/>
              <a:t>and then relax </a:t>
            </a:r>
            <a:r>
              <a:rPr lang="en-US" sz="2000" b="1" u="sng" dirty="0"/>
              <a:t>releasing a photon</a:t>
            </a:r>
            <a:r>
              <a:rPr lang="en-US" sz="2000" b="1" dirty="0"/>
              <a:t>.</a:t>
            </a:r>
          </a:p>
          <a:p>
            <a:r>
              <a:rPr lang="en-US" sz="2000" b="1" dirty="0"/>
              <a:t>If you look at a light source through a gas, the same wavelengths as seen in the emission spectrum will be darkened. </a:t>
            </a:r>
          </a:p>
          <a:p>
            <a:r>
              <a:rPr lang="en-US" sz="2000" b="1" dirty="0"/>
              <a:t>In an </a:t>
            </a:r>
            <a:r>
              <a:rPr lang="en-US" sz="2000" b="1" u="sng" dirty="0"/>
              <a:t>absorption spectrum, </a:t>
            </a:r>
            <a:r>
              <a:rPr lang="en-US" sz="2000" b="1" dirty="0"/>
              <a:t>electrons are excited by a photon and release a photon. We see the </a:t>
            </a:r>
            <a:r>
              <a:rPr lang="en-US" sz="2000" b="1" u="sng" dirty="0"/>
              <a:t>dark lines because the light gets scattered</a:t>
            </a:r>
            <a:r>
              <a:rPr lang="en-US" sz="2000" b="1" dirty="0"/>
              <a:t>.</a:t>
            </a:r>
            <a:endParaRPr lang="en-US" sz="2000" b="1" u="sng" dirty="0"/>
          </a:p>
        </p:txBody>
      </p: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781" y="2631636"/>
            <a:ext cx="4851583" cy="329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66289" y="5923281"/>
            <a:ext cx="3733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is how we know the </a:t>
            </a:r>
          </a:p>
          <a:p>
            <a:r>
              <a:rPr lang="en-US" dirty="0"/>
              <a:t>elemental composition of stars!!</a:t>
            </a:r>
          </a:p>
        </p:txBody>
      </p:sp>
    </p:spTree>
    <p:extLst>
      <p:ext uri="{BB962C8B-B14F-4D97-AF65-F5344CB8AC3E}">
        <p14:creationId xmlns:p14="http://schemas.microsoft.com/office/powerpoint/2010/main" val="3395628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transitions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3170" y="2717800"/>
            <a:ext cx="8825659" cy="3416300"/>
          </a:xfrm>
        </p:spPr>
        <p:txBody>
          <a:bodyPr>
            <a:normAutofit/>
          </a:bodyPr>
          <a:lstStyle/>
          <a:p>
            <a:r>
              <a:rPr lang="en-US" sz="2000" b="1" dirty="0"/>
              <a:t>Light must be of a specific wavelength to interact with an atom. Otherwise it will pass right through.</a:t>
            </a:r>
          </a:p>
          <a:p>
            <a:r>
              <a:rPr lang="en-US" sz="2000" b="1" dirty="0"/>
              <a:t>A particle at any speed can hit an atom and excite an electron to a higher energy level, leaving with any excess kinetic energy.</a:t>
            </a:r>
          </a:p>
          <a:p>
            <a:r>
              <a:rPr lang="en-US" sz="2000" b="1" dirty="0"/>
              <a:t>An excited electron may relax all the way down to the ground state in a one step process.</a:t>
            </a:r>
          </a:p>
          <a:p>
            <a:r>
              <a:rPr lang="en-US" sz="2000" b="1" dirty="0"/>
              <a:t>OR may transition first to a lower excited state and then down to the ground state in a two step process.</a:t>
            </a:r>
          </a:p>
          <a:p>
            <a:r>
              <a:rPr lang="en-US" sz="2000" b="1" dirty="0">
                <a:hlinkClick r:id="rId2"/>
              </a:rPr>
              <a:t>https://phet.colorado.edu/en/simulation/legacy/discharge-lamps</a:t>
            </a:r>
            <a:r>
              <a:rPr lang="en-US" sz="2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0975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Exit slip and 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450892" cy="3595822"/>
          </a:xfrm>
        </p:spPr>
        <p:txBody>
          <a:bodyPr>
            <a:normAutofit fontScale="85000" lnSpcReduction="20000"/>
          </a:bodyPr>
          <a:lstStyle/>
          <a:p>
            <a:r>
              <a:rPr lang="en-US" sz="2400" b="1" dirty="0"/>
              <a:t>Exit Slip – A) What energy is associated with an electron moving to a different level releasing a photon with a wavelength of 1282.2 nm? </a:t>
            </a:r>
          </a:p>
          <a:p>
            <a:r>
              <a:rPr lang="en-US" sz="2400" b="1" dirty="0"/>
              <a:t>B) Which part of the hydrogen atom spectrum is this part of?</a:t>
            </a:r>
          </a:p>
          <a:p>
            <a:r>
              <a:rPr lang="en-US" sz="2400" b="1" dirty="0"/>
              <a:t>C) What quantum levels are involved in the transition?</a:t>
            </a:r>
          </a:p>
          <a:p>
            <a:pPr marL="0" indent="0">
              <a:buNone/>
            </a:pPr>
            <a:endParaRPr lang="en-US" sz="2400" b="1" dirty="0"/>
          </a:p>
          <a:p>
            <a:r>
              <a:rPr lang="en-US" sz="2500" b="1" dirty="0"/>
              <a:t>What’s due? (homework for a homework check next class) </a:t>
            </a:r>
          </a:p>
          <a:p>
            <a:pPr lvl="1"/>
            <a:r>
              <a:rPr lang="en-US" sz="2100" b="1" dirty="0"/>
              <a:t>Hydrogen Atom Worksheet and textbook problems</a:t>
            </a:r>
          </a:p>
          <a:p>
            <a:pPr lvl="1"/>
            <a:r>
              <a:rPr lang="en-US" sz="2100" b="1" dirty="0"/>
              <a:t>Homework Project due Tuesday: Atomic Structure </a:t>
            </a:r>
            <a:r>
              <a:rPr lang="en-US" sz="2100" b="1" dirty="0" err="1"/>
              <a:t>Phet</a:t>
            </a:r>
            <a:r>
              <a:rPr lang="en-US" sz="2100" b="1" dirty="0"/>
              <a:t> Simulation</a:t>
            </a:r>
          </a:p>
          <a:p>
            <a:r>
              <a:rPr lang="en-US" sz="2400" b="1" dirty="0"/>
              <a:t>What’s next? (What to read to prepare for the next class)</a:t>
            </a:r>
          </a:p>
          <a:p>
            <a:pPr lvl="1"/>
            <a:r>
              <a:rPr lang="en-US" sz="2200" b="1" dirty="0"/>
              <a:t>Read </a:t>
            </a:r>
            <a:r>
              <a:rPr lang="en-US" sz="2200" b="1" dirty="0" err="1"/>
              <a:t>Ch</a:t>
            </a:r>
            <a:r>
              <a:rPr lang="en-US" sz="2200" b="1" dirty="0"/>
              <a:t> 7.1 Discrete energy and radioactivity p270 – 281 </a:t>
            </a:r>
          </a:p>
        </p:txBody>
      </p:sp>
    </p:spTree>
    <p:extLst>
      <p:ext uri="{BB962C8B-B14F-4D97-AF65-F5344CB8AC3E}">
        <p14:creationId xmlns:p14="http://schemas.microsoft.com/office/powerpoint/2010/main" val="2009053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Electromagnetic Radiation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idx="1"/>
          </p:nvPr>
        </p:nvSpPr>
        <p:spPr>
          <a:xfrm>
            <a:off x="1154955" y="2603500"/>
            <a:ext cx="5989764" cy="387479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b="1" dirty="0"/>
              <a:t>Electromagnetic radiation consists of mutually perpendicular alternating magnetic and electric fields traveling in phase with a specific frequency and wavelength.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/>
              <a:t>All electromagnetic radiation travels at the same velocity:  the speed of light </a:t>
            </a:r>
          </a:p>
          <a:p>
            <a:pPr eaLnBrk="1" hangingPunct="1">
              <a:lnSpc>
                <a:spcPct val="90000"/>
              </a:lnSpc>
            </a:pPr>
            <a:r>
              <a:rPr lang="en-US" sz="2100" b="1" dirty="0"/>
              <a:t>c = 3.00 </a:t>
            </a:r>
            <a:r>
              <a:rPr lang="en-US" sz="2100" b="1" dirty="0">
                <a:sym typeface="Symbol" panose="05050102010706020507" pitchFamily="18" charset="2"/>
              </a:rPr>
              <a:t> 10</a:t>
            </a:r>
            <a:r>
              <a:rPr lang="en-US" sz="2100" b="1" baseline="30000" dirty="0">
                <a:sym typeface="Symbol" panose="05050102010706020507" pitchFamily="18" charset="2"/>
              </a:rPr>
              <a:t>8</a:t>
            </a:r>
            <a:r>
              <a:rPr lang="en-US" sz="2100" b="1" dirty="0">
                <a:sym typeface="Symbol" panose="05050102010706020507" pitchFamily="18" charset="2"/>
              </a:rPr>
              <a:t> m/s.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>
                <a:sym typeface="Symbol" panose="05050102010706020507" pitchFamily="18" charset="2"/>
              </a:rPr>
              <a:t>Therefore,   </a:t>
            </a:r>
            <a:r>
              <a:rPr lang="en-US" sz="3800" b="1" i="1" dirty="0"/>
              <a:t>c</a:t>
            </a:r>
            <a:r>
              <a:rPr lang="en-US" sz="3800" b="1" dirty="0"/>
              <a:t> = </a:t>
            </a:r>
            <a:r>
              <a:rPr lang="en-US" sz="3800" b="1" i="1" dirty="0">
                <a:sym typeface="Symbol" panose="05050102010706020507" pitchFamily="18" charset="2"/>
              </a:rPr>
              <a:t>f</a:t>
            </a:r>
          </a:p>
          <a:p>
            <a:pPr lvl="1">
              <a:lnSpc>
                <a:spcPct val="90000"/>
              </a:lnSpc>
            </a:pPr>
            <a:r>
              <a:rPr lang="en-US" sz="2400" b="1" i="1" dirty="0">
                <a:sym typeface="Symbol" panose="05050102010706020507" pitchFamily="18" charset="2"/>
              </a:rPr>
              <a:t>  = wavelength</a:t>
            </a:r>
          </a:p>
          <a:p>
            <a:pPr lvl="1">
              <a:lnSpc>
                <a:spcPct val="90000"/>
              </a:lnSpc>
            </a:pPr>
            <a:r>
              <a:rPr lang="en-US" sz="2400" b="1" i="1" dirty="0">
                <a:sym typeface="Symbol" panose="05050102010706020507" pitchFamily="18" charset="2"/>
              </a:rPr>
              <a:t>f = frequency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b="1" dirty="0">
              <a:sym typeface="Symbol" panose="05050102010706020507" pitchFamily="18" charset="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29"/>
          <a:stretch/>
        </p:blipFill>
        <p:spPr>
          <a:xfrm>
            <a:off x="6996193" y="2820691"/>
            <a:ext cx="5195807" cy="2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244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The Nature of Light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3123028"/>
            <a:ext cx="10515600" cy="2729132"/>
          </a:xfrm>
        </p:spPr>
        <p:txBody>
          <a:bodyPr>
            <a:noAutofit/>
          </a:bodyPr>
          <a:lstStyle/>
          <a:p>
            <a:pPr eaLnBrk="1" hangingPunct="1"/>
            <a:r>
              <a:rPr lang="en-US" sz="2000" b="1" u="sng" dirty="0"/>
              <a:t>Light is both a wave and a particle</a:t>
            </a:r>
            <a:r>
              <a:rPr lang="en-US" sz="2000" b="1" dirty="0"/>
              <a:t>, and may demonstrate either nature depending on context. (Review from our waves unit)</a:t>
            </a:r>
          </a:p>
          <a:p>
            <a:pPr eaLnBrk="1" hangingPunct="1"/>
            <a:r>
              <a:rPr lang="en-US" sz="2000" b="1" dirty="0"/>
              <a:t>If one knows the wavelength or frequency of light, one can calculate the energy in one photon, or packet, of that light:</a:t>
            </a:r>
          </a:p>
          <a:p>
            <a:pPr>
              <a:buNone/>
            </a:pPr>
            <a:r>
              <a:rPr lang="en-US" sz="2000" b="1" i="1" dirty="0"/>
              <a:t>				c</a:t>
            </a:r>
            <a:r>
              <a:rPr lang="en-US" sz="2000" b="1" dirty="0"/>
              <a:t> = </a:t>
            </a:r>
            <a:r>
              <a:rPr lang="en-US" sz="2000" b="1" i="1" dirty="0">
                <a:latin typeface="Symbol" panose="05050102010706020507" pitchFamily="18" charset="2"/>
                <a:sym typeface="Symbol" panose="05050102010706020507" pitchFamily="18" charset="2"/>
              </a:rPr>
              <a:t></a:t>
            </a:r>
            <a:r>
              <a:rPr lang="en-US" sz="2000" b="1" i="1" dirty="0">
                <a:sym typeface="Symbol" panose="05050102010706020507" pitchFamily="18" charset="2"/>
              </a:rPr>
              <a:t>f</a:t>
            </a:r>
            <a:r>
              <a:rPr lang="en-US" sz="2000" b="1" i="1" dirty="0">
                <a:latin typeface="Symbol" panose="05050102010706020507" pitchFamily="18" charset="2"/>
                <a:sym typeface="Symbol" panose="05050102010706020507" pitchFamily="18" charset="2"/>
              </a:rPr>
              <a:t>			</a:t>
            </a:r>
            <a:r>
              <a:rPr lang="en-US" sz="2000" b="1" i="1" dirty="0">
                <a:cs typeface="Times New Roman" panose="02020603050405020304" pitchFamily="18" charset="0"/>
                <a:sym typeface="Symbol" panose="05050102010706020507" pitchFamily="18" charset="2"/>
              </a:rPr>
              <a:t>c </a:t>
            </a:r>
            <a:r>
              <a:rPr lang="en-US" sz="2000" b="1" dirty="0">
                <a:cs typeface="Times New Roman" panose="02020603050405020304" pitchFamily="18" charset="0"/>
                <a:sym typeface="Symbol" panose="05050102010706020507" pitchFamily="18" charset="2"/>
              </a:rPr>
              <a:t>= 3.0 x 10</a:t>
            </a:r>
            <a:r>
              <a:rPr lang="en-US" sz="2000" b="1" baseline="30000" dirty="0">
                <a:cs typeface="Times New Roman" panose="02020603050405020304" pitchFamily="18" charset="0"/>
                <a:sym typeface="Symbol" panose="05050102010706020507" pitchFamily="18" charset="2"/>
              </a:rPr>
              <a:t>8</a:t>
            </a:r>
            <a:r>
              <a:rPr lang="en-US" sz="2000" b="1" dirty="0">
                <a:cs typeface="Times New Roman" panose="02020603050405020304" pitchFamily="18" charset="0"/>
                <a:sym typeface="Symbol" panose="05050102010706020507" pitchFamily="18" charset="2"/>
              </a:rPr>
              <a:t> m/s</a:t>
            </a:r>
          </a:p>
          <a:p>
            <a:pPr>
              <a:buNone/>
            </a:pPr>
            <a:r>
              <a:rPr lang="en-US" sz="2000" b="1" i="1" dirty="0"/>
              <a:t>				E</a:t>
            </a:r>
            <a:r>
              <a:rPr lang="en-US" sz="2000" b="1" dirty="0"/>
              <a:t> = </a:t>
            </a:r>
            <a:r>
              <a:rPr lang="en-US" sz="2000" b="1" dirty="0" err="1"/>
              <a:t>hf</a:t>
            </a:r>
            <a:r>
              <a:rPr lang="en-US" sz="2000" b="1" dirty="0"/>
              <a:t> = </a:t>
            </a:r>
            <a:r>
              <a:rPr lang="en-US" sz="2000" b="1" i="1" dirty="0" err="1"/>
              <a:t>h</a:t>
            </a:r>
            <a:r>
              <a:rPr lang="en-US" sz="2000" b="1" i="1" dirty="0" err="1">
                <a:sym typeface="Symbol" panose="05050102010706020507" pitchFamily="18" charset="2"/>
              </a:rPr>
              <a:t>c</a:t>
            </a:r>
            <a:r>
              <a:rPr lang="en-US" sz="2000" b="1" i="1" dirty="0">
                <a:sym typeface="Symbol" panose="05050102010706020507" pitchFamily="18" charset="2"/>
              </a:rPr>
              <a:t>/</a:t>
            </a:r>
            <a:r>
              <a:rPr lang="en-US" sz="2000" b="1" i="1" dirty="0">
                <a:latin typeface="Symbol" panose="05050102010706020507" pitchFamily="18" charset="2"/>
                <a:sym typeface="Symbol" panose="05050102010706020507" pitchFamily="18" charset="2"/>
              </a:rPr>
              <a:t> 			</a:t>
            </a:r>
            <a:r>
              <a:rPr lang="en-US" sz="2800" b="1" i="1" dirty="0">
                <a:cs typeface="Times New Roman" panose="02020603050405020304" pitchFamily="18" charset="0"/>
                <a:sym typeface="Symbol" panose="05050102010706020507" pitchFamily="18" charset="2"/>
              </a:rPr>
              <a:t>h </a:t>
            </a:r>
            <a:r>
              <a:rPr lang="en-US" sz="2800" b="1" dirty="0">
                <a:cs typeface="Times New Roman" panose="02020603050405020304" pitchFamily="18" charset="0"/>
                <a:sym typeface="Symbol" panose="05050102010706020507" pitchFamily="18" charset="2"/>
              </a:rPr>
              <a:t>= </a:t>
            </a:r>
            <a:r>
              <a:rPr lang="en-US" sz="2800" b="1" dirty="0"/>
              <a:t>6.626 </a:t>
            </a:r>
            <a:r>
              <a:rPr lang="en-US" sz="2800" b="1" dirty="0">
                <a:sym typeface="Symbol" panose="05050102010706020507" pitchFamily="18" charset="2"/>
              </a:rPr>
              <a:t> 10</a:t>
            </a:r>
            <a:r>
              <a:rPr lang="en-US" sz="2800" b="1" baseline="30000" dirty="0">
                <a:cs typeface="Arial" panose="020B0604020202020204" pitchFamily="34" charset="0"/>
                <a:sym typeface="Symbol" panose="05050102010706020507" pitchFamily="18" charset="2"/>
              </a:rPr>
              <a:t>−</a:t>
            </a:r>
            <a:r>
              <a:rPr lang="en-US" sz="2800" b="1" baseline="30000" dirty="0">
                <a:sym typeface="Symbol" panose="05050102010706020507" pitchFamily="18" charset="2"/>
              </a:rPr>
              <a:t>34</a:t>
            </a:r>
            <a:r>
              <a:rPr lang="en-US" sz="2800" b="1" dirty="0">
                <a:sym typeface="Symbol" panose="05050102010706020507" pitchFamily="18" charset="2"/>
              </a:rPr>
              <a:t> J-s</a:t>
            </a:r>
            <a:endParaRPr lang="en-US" sz="2800" b="1" i="1" dirty="0">
              <a:solidFill>
                <a:srgbClr val="072E93"/>
              </a:solidFill>
              <a:sym typeface="Symbol" panose="05050102010706020507" pitchFamily="18" charset="2"/>
            </a:endParaRPr>
          </a:p>
          <a:p>
            <a:r>
              <a:rPr lang="en-US" sz="2000" b="1" dirty="0">
                <a:cs typeface="Times New Roman" panose="02020603050405020304" pitchFamily="18" charset="0"/>
                <a:sym typeface="Symbol" panose="05050102010706020507" pitchFamily="18" charset="2"/>
              </a:rPr>
              <a:t>What is the energy of a single photon of light with a wavelength of 575 nm?</a:t>
            </a:r>
          </a:p>
          <a:p>
            <a:r>
              <a:rPr lang="en-US" sz="2000" b="1" dirty="0">
                <a:cs typeface="Times New Roman" panose="02020603050405020304" pitchFamily="18" charset="0"/>
                <a:sym typeface="Symbol" panose="05050102010706020507" pitchFamily="18" charset="2"/>
              </a:rPr>
              <a:t>What is the wavelength of light that has photons that each have an energy of 3.72 x 10</a:t>
            </a:r>
            <a:r>
              <a:rPr lang="en-US" sz="2000" b="1" baseline="30000" dirty="0">
                <a:cs typeface="Times New Roman" panose="02020603050405020304" pitchFamily="18" charset="0"/>
                <a:sym typeface="Symbol" panose="05050102010706020507" pitchFamily="18" charset="2"/>
              </a:rPr>
              <a:t>-15</a:t>
            </a:r>
            <a:r>
              <a:rPr lang="en-US" sz="2000" b="1" dirty="0">
                <a:cs typeface="Times New Roman" panose="02020603050405020304" pitchFamily="18" charset="0"/>
                <a:sym typeface="Symbol" panose="05050102010706020507" pitchFamily="18" charset="2"/>
              </a:rPr>
              <a:t> J? What type of electromagnetic radiation is this? </a:t>
            </a:r>
          </a:p>
          <a:p>
            <a:pPr marL="0" indent="0">
              <a:buNone/>
            </a:pPr>
            <a:r>
              <a:rPr lang="en-US" sz="2000" b="1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</p:txBody>
      </p:sp>
      <p:pic>
        <p:nvPicPr>
          <p:cNvPr id="3074" name="Picture 2" descr="Image result for em radiation spectrum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801" y="1"/>
            <a:ext cx="6396267" cy="312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751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Atomic Emission Spectra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idx="1"/>
          </p:nvPr>
        </p:nvSpPr>
        <p:spPr>
          <a:xfrm>
            <a:off x="838200" y="2395469"/>
            <a:ext cx="6327394" cy="2500087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A mystery in the early twentieth century involved the emission spectra observed from energy emitted by atoms and molecules.</a:t>
            </a:r>
          </a:p>
          <a:p>
            <a:r>
              <a:rPr lang="en-US" b="1" dirty="0"/>
              <a:t>For gas samples of atoms and molecules, one does not observe a continuous spectrum, as one gets from a white light source.</a:t>
            </a:r>
          </a:p>
          <a:p>
            <a:r>
              <a:rPr lang="en-US" b="1" dirty="0"/>
              <a:t>Only a line spectrum of discrete wavelengths is observed.</a:t>
            </a:r>
          </a:p>
          <a:p>
            <a:r>
              <a:rPr lang="en-US" b="1" dirty="0">
                <a:hlinkClick r:id="rId3"/>
              </a:rPr>
              <a:t>He, Ne, Ar, Kr, </a:t>
            </a:r>
            <a:r>
              <a:rPr lang="en-US" b="1" dirty="0" err="1">
                <a:hlinkClick r:id="rId3"/>
              </a:rPr>
              <a:t>Xe</a:t>
            </a:r>
            <a:r>
              <a:rPr lang="en-US" b="1" dirty="0"/>
              <a:t> gas discharge tube demonstration</a:t>
            </a:r>
          </a:p>
          <a:p>
            <a:endParaRPr lang="en-US" b="1" dirty="0"/>
          </a:p>
          <a:p>
            <a:endParaRPr lang="en-US" dirty="0"/>
          </a:p>
        </p:txBody>
      </p:sp>
      <p:pic>
        <p:nvPicPr>
          <p:cNvPr id="18437" name="Picture 8" descr="06_10_Figure_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9562881" y="653655"/>
            <a:ext cx="2479513" cy="4021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06_10_Figure_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15"/>
          <a:stretch>
            <a:fillRect/>
          </a:stretch>
        </p:blipFill>
        <p:spPr bwMode="auto">
          <a:xfrm>
            <a:off x="7177724" y="653656"/>
            <a:ext cx="2385157" cy="4021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 descr="06_11_Figure_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890" y="4785210"/>
            <a:ext cx="4876800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Image result for apparatus for emission spectru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458" y="4785210"/>
            <a:ext cx="3278134" cy="196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820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line spectra of noble gases image">
            <a:extLst>
              <a:ext uri="{FF2B5EF4-FFF2-40B4-BE49-F238E27FC236}">
                <a16:creationId xmlns:a16="http://schemas.microsoft.com/office/drawing/2014/main" id="{4A26D003-39FE-47FD-88BE-CE39049EFB8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80" b="11967"/>
          <a:stretch/>
        </p:blipFill>
        <p:spPr bwMode="auto">
          <a:xfrm>
            <a:off x="1770509" y="0"/>
            <a:ext cx="8650982" cy="658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722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499" y="1359871"/>
            <a:ext cx="1883668" cy="70696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Some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other line spectra</a:t>
            </a:r>
          </a:p>
        </p:txBody>
      </p:sp>
      <p:pic>
        <p:nvPicPr>
          <p:cNvPr id="4100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501" y="437058"/>
            <a:ext cx="8595360" cy="573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412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Bohr Model of the Atom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idx="1"/>
          </p:nvPr>
        </p:nvSpPr>
        <p:spPr>
          <a:xfrm>
            <a:off x="838199" y="2472743"/>
            <a:ext cx="7056549" cy="4096869"/>
          </a:xfrm>
        </p:spPr>
        <p:txBody>
          <a:bodyPr>
            <a:normAutofit/>
          </a:bodyPr>
          <a:lstStyle/>
          <a:p>
            <a:pPr marL="533400" indent="-533400"/>
            <a:r>
              <a:rPr lang="en-US" sz="2000" b="1" dirty="0"/>
              <a:t>Niels Bohr explained atomic spectra in this way:</a:t>
            </a:r>
          </a:p>
          <a:p>
            <a:pPr marL="457200" lvl="1" indent="0">
              <a:buNone/>
            </a:pPr>
            <a:r>
              <a:rPr lang="en-US" sz="1800" b="1" dirty="0"/>
              <a:t>1. Electrons in an atom can only occupy certain orbits corresponding to </a:t>
            </a:r>
            <a:r>
              <a:rPr lang="en-US" sz="1800" b="1" u="sng" dirty="0"/>
              <a:t>discrete energies</a:t>
            </a:r>
            <a:r>
              <a:rPr lang="en-US" sz="1800" b="1" dirty="0"/>
              <a:t>.</a:t>
            </a:r>
          </a:p>
          <a:p>
            <a:pPr marL="457200" lvl="1" indent="0">
              <a:buNone/>
            </a:pPr>
            <a:r>
              <a:rPr lang="en-US" sz="1800" b="1" dirty="0"/>
              <a:t>2. Energy is only absorbed or emitted in such a way as to move an electron from one “allowed” energy state to another; the energy is released as a single photon with</a:t>
            </a:r>
          </a:p>
          <a:p>
            <a:pPr marL="914400" lvl="1" indent="-457200" algn="ctr">
              <a:buNone/>
            </a:pPr>
            <a:r>
              <a:rPr lang="en-US" sz="1800" b="1" i="1" dirty="0"/>
              <a:t>E</a:t>
            </a:r>
            <a:r>
              <a:rPr lang="en-US" sz="1800" b="1" dirty="0"/>
              <a:t> = </a:t>
            </a:r>
            <a:r>
              <a:rPr lang="en-US" sz="1800" b="1" i="1" dirty="0" err="1"/>
              <a:t>h</a:t>
            </a:r>
            <a:r>
              <a:rPr lang="en-US" sz="1800" b="1" dirty="0" err="1">
                <a:sym typeface="Symbol" panose="05050102010706020507" pitchFamily="18" charset="2"/>
              </a:rPr>
              <a:t>f</a:t>
            </a:r>
            <a:endParaRPr lang="en-US" sz="1800" b="1" dirty="0">
              <a:latin typeface="Symbol" panose="05050102010706020507" pitchFamily="18" charset="2"/>
              <a:sym typeface="Symbol" panose="05050102010706020507" pitchFamily="18" charset="2"/>
            </a:endParaRPr>
          </a:p>
          <a:p>
            <a:pPr marL="457200" lvl="1" indent="0">
              <a:buNone/>
            </a:pPr>
            <a:r>
              <a:rPr lang="en-US" sz="1800" b="1" dirty="0">
                <a:sym typeface="Symbol" panose="05050102010706020507" pitchFamily="18" charset="2"/>
              </a:rPr>
              <a:t>	(Note: the </a:t>
            </a:r>
            <a:r>
              <a:rPr lang="en-US" sz="1800" b="1" u="sng" dirty="0">
                <a:sym typeface="Symbol" panose="05050102010706020507" pitchFamily="18" charset="2"/>
              </a:rPr>
              <a:t>ground state </a:t>
            </a:r>
            <a:r>
              <a:rPr lang="en-US" sz="1800" b="1" dirty="0">
                <a:sym typeface="Symbol" panose="05050102010706020507" pitchFamily="18" charset="2"/>
              </a:rPr>
              <a:t>(n=1) and </a:t>
            </a:r>
            <a:r>
              <a:rPr lang="en-US" sz="1800" b="1" u="sng" dirty="0">
                <a:sym typeface="Symbol" panose="05050102010706020507" pitchFamily="18" charset="2"/>
              </a:rPr>
              <a:t>excited states</a:t>
            </a:r>
            <a:r>
              <a:rPr lang="en-US" sz="1800" b="1" dirty="0">
                <a:sym typeface="Symbol" panose="05050102010706020507" pitchFamily="18" charset="2"/>
              </a:rPr>
              <a:t>)</a:t>
            </a:r>
            <a:endParaRPr lang="en-US" sz="1800" b="1" dirty="0"/>
          </a:p>
          <a:p>
            <a:r>
              <a:rPr lang="en-US" sz="2000" b="1" dirty="0"/>
              <a:t>Bohr did not have an explanation for why some energies should be allowed and other not.</a:t>
            </a:r>
            <a:endParaRPr lang="en-US" b="1" dirty="0"/>
          </a:p>
        </p:txBody>
      </p:sp>
      <p:pic>
        <p:nvPicPr>
          <p:cNvPr id="22533" name="Picture 8" descr="06_12_Figure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748" y="2684463"/>
            <a:ext cx="4131981" cy="362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 descr="http://www.uwplatt.edu/%7Esundin/114/image/l1422b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748" y="538721"/>
            <a:ext cx="2818415" cy="214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990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129723" cy="706964"/>
          </a:xfrm>
        </p:spPr>
        <p:txBody>
          <a:bodyPr/>
          <a:lstStyle/>
          <a:p>
            <a:r>
              <a:rPr lang="en-US" dirty="0"/>
              <a:t>Waves explains quantization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129723" cy="3416300"/>
          </a:xfrm>
        </p:spPr>
        <p:txBody>
          <a:bodyPr>
            <a:normAutofit fontScale="92500" lnSpcReduction="10000"/>
          </a:bodyPr>
          <a:lstStyle/>
          <a:p>
            <a:r>
              <a:rPr lang="en-US" sz="2000" b="1" dirty="0"/>
              <a:t>The wave nature of matter that is expressed in quantum mechanics explains why some energy levels are allowed and others are not.</a:t>
            </a:r>
          </a:p>
          <a:p>
            <a:r>
              <a:rPr lang="en-US" sz="2000" b="1" dirty="0"/>
              <a:t>HOW??</a:t>
            </a:r>
          </a:p>
          <a:p>
            <a:r>
              <a:rPr lang="en-US" sz="2000" b="1" dirty="0"/>
              <a:t>Recall the pattern of allowed frequencies that exhibit standing waves. They are governed by the mode number, n.</a:t>
            </a:r>
          </a:p>
          <a:p>
            <a:r>
              <a:rPr lang="en-US" sz="2000" b="1" dirty="0"/>
              <a:t>If you fit standing wave patterns within a circular orbit, a natural quantization occurs. </a:t>
            </a:r>
          </a:p>
          <a:p>
            <a:r>
              <a:rPr lang="en-US" sz="2000" b="1" dirty="0"/>
              <a:t>Shown here are the n=2, n=3 and n=4 visualizations of this process using a simple wave form.</a:t>
            </a:r>
          </a:p>
          <a:p>
            <a:endParaRPr lang="en-US" sz="2000" b="1" dirty="0"/>
          </a:p>
        </p:txBody>
      </p:sp>
      <p:pic>
        <p:nvPicPr>
          <p:cNvPr id="2050" name="Picture 2" descr="Image result for visualizing quantized waves in circular orbi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52" t="11063" r="23702"/>
          <a:stretch/>
        </p:blipFill>
        <p:spPr bwMode="auto">
          <a:xfrm>
            <a:off x="9509343" y="453162"/>
            <a:ext cx="2204395" cy="616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14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Rydberg/Bohr Equation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289176"/>
            <a:ext cx="5845935" cy="3887787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The energy absorbed (+) or emitted (-) from the process of electron promotion or demotion can be calculated by the equation: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grpSp>
        <p:nvGrpSpPr>
          <p:cNvPr id="28677" name="Group 25"/>
          <p:cNvGrpSpPr>
            <a:grpSpLocks/>
          </p:cNvGrpSpPr>
          <p:nvPr/>
        </p:nvGrpSpPr>
        <p:grpSpPr bwMode="auto">
          <a:xfrm>
            <a:off x="1267581" y="3286020"/>
            <a:ext cx="3836987" cy="830263"/>
            <a:chOff x="2337" y="2170"/>
            <a:chExt cx="2417" cy="523"/>
          </a:xfrm>
        </p:grpSpPr>
        <p:sp>
          <p:nvSpPr>
            <p:cNvPr id="28680" name="Rectangle 5"/>
            <p:cNvSpPr>
              <a:spLocks noChangeArrowheads="1"/>
            </p:cNvSpPr>
            <p:nvPr/>
          </p:nvSpPr>
          <p:spPr bwMode="auto">
            <a:xfrm>
              <a:off x="2337" y="2275"/>
              <a:ext cx="135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>
                <a:defRPr sz="2400" b="1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algn="ctr">
                <a:defRPr sz="2400" b="1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 b="1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 b="1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 b="1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sz="2800" b="0" dirty="0">
                  <a:solidFill>
                    <a:schemeClr val="tx1"/>
                  </a:solidFill>
                  <a:latin typeface="Symbol" panose="05050102010706020507" pitchFamily="18" charset="2"/>
                  <a:sym typeface="Symbol" panose="05050102010706020507" pitchFamily="18" charset="2"/>
                </a:rPr>
                <a:t></a:t>
              </a:r>
              <a:r>
                <a:rPr lang="en-US" sz="2800" b="0" i="1" dirty="0">
                  <a:solidFill>
                    <a:schemeClr val="tx1"/>
                  </a:solidFill>
                </a:rPr>
                <a:t>E</a:t>
              </a:r>
              <a:r>
                <a:rPr lang="en-US" sz="2800" b="0" dirty="0">
                  <a:solidFill>
                    <a:schemeClr val="tx1"/>
                  </a:solidFill>
                </a:rPr>
                <a:t> = </a:t>
              </a:r>
              <a:r>
                <a:rPr lang="en-US" sz="2800" b="0" dirty="0">
                  <a:solidFill>
                    <a:schemeClr val="tx1"/>
                  </a:solidFill>
                  <a:cs typeface="Arial" panose="020B0604020202020204" pitchFamily="34" charset="0"/>
                </a:rPr>
                <a:t>−</a:t>
              </a:r>
              <a:r>
                <a:rPr lang="en-US" sz="2800" b="0" i="1" dirty="0" err="1">
                  <a:solidFill>
                    <a:schemeClr val="tx1"/>
                  </a:solidFill>
                  <a:cs typeface="Arial" panose="020B0604020202020204" pitchFamily="34" charset="0"/>
                </a:rPr>
                <a:t>hc</a:t>
              </a:r>
              <a:r>
                <a:rPr lang="en-US" sz="2800" b="0" i="1" dirty="0" err="1">
                  <a:solidFill>
                    <a:schemeClr val="tx1"/>
                  </a:solidFill>
                </a:rPr>
                <a:t>R</a:t>
              </a:r>
              <a:r>
                <a:rPr lang="en-US" sz="2800" b="0" i="1" baseline="-25000" dirty="0" err="1">
                  <a:solidFill>
                    <a:schemeClr val="tx1"/>
                  </a:solidFill>
                </a:rPr>
                <a:t>H</a:t>
              </a:r>
              <a:r>
                <a:rPr lang="en-US" sz="2800" b="0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28681" name="Rectangle 10"/>
            <p:cNvSpPr>
              <a:spLocks noChangeArrowheads="1"/>
            </p:cNvSpPr>
            <p:nvPr/>
          </p:nvSpPr>
          <p:spPr bwMode="auto">
            <a:xfrm>
              <a:off x="3534" y="2186"/>
              <a:ext cx="1220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>
                <a:defRPr sz="2400" b="1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algn="ctr">
                <a:defRPr sz="2400" b="1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 b="1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 b="1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 b="1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sz="4000" b="0" dirty="0">
                  <a:solidFill>
                    <a:schemeClr val="tx1"/>
                  </a:solidFill>
                </a:rPr>
                <a:t>(          )</a:t>
              </a:r>
            </a:p>
          </p:txBody>
        </p:sp>
        <p:sp>
          <p:nvSpPr>
            <p:cNvPr id="28682" name="Rectangle 7"/>
            <p:cNvSpPr>
              <a:spLocks noChangeArrowheads="1"/>
            </p:cNvSpPr>
            <p:nvPr/>
          </p:nvSpPr>
          <p:spPr bwMode="auto">
            <a:xfrm>
              <a:off x="3677" y="2170"/>
              <a:ext cx="332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>
                <a:defRPr sz="2400" b="1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algn="ctr">
                <a:defRPr sz="2400" b="1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 b="1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 b="1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 b="1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b="0">
                  <a:solidFill>
                    <a:schemeClr val="tx1"/>
                  </a:solidFill>
                </a:rPr>
                <a:t>1</a:t>
              </a:r>
            </a:p>
            <a:p>
              <a:r>
                <a:rPr lang="en-US" b="0" i="1">
                  <a:solidFill>
                    <a:schemeClr val="tx1"/>
                  </a:solidFill>
                </a:rPr>
                <a:t>n</a:t>
              </a:r>
              <a:r>
                <a:rPr lang="en-US" b="0" i="1" baseline="-25000">
                  <a:solidFill>
                    <a:schemeClr val="tx1"/>
                  </a:solidFill>
                </a:rPr>
                <a:t>f</a:t>
              </a:r>
              <a:r>
                <a:rPr lang="en-US" b="0" i="1" baseline="30000">
                  <a:solidFill>
                    <a:schemeClr val="tx1"/>
                  </a:solidFill>
                </a:rPr>
                <a:t>2</a:t>
              </a:r>
              <a:endParaRPr lang="en-US" b="0">
                <a:solidFill>
                  <a:schemeClr val="tx1"/>
                </a:solidFill>
              </a:endParaRPr>
            </a:p>
          </p:txBody>
        </p:sp>
        <p:sp>
          <p:nvSpPr>
            <p:cNvPr id="28683" name="Line 8"/>
            <p:cNvSpPr>
              <a:spLocks noChangeShapeType="1"/>
            </p:cNvSpPr>
            <p:nvPr/>
          </p:nvSpPr>
          <p:spPr bwMode="auto">
            <a:xfrm>
              <a:off x="3711" y="2436"/>
              <a:ext cx="26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8684" name="Group 24"/>
            <p:cNvGrpSpPr>
              <a:grpSpLocks/>
            </p:cNvGrpSpPr>
            <p:nvPr/>
          </p:nvGrpSpPr>
          <p:grpSpPr bwMode="auto">
            <a:xfrm>
              <a:off x="4274" y="2170"/>
              <a:ext cx="324" cy="523"/>
              <a:chOff x="4274" y="2170"/>
              <a:chExt cx="324" cy="523"/>
            </a:xfrm>
          </p:grpSpPr>
          <p:sp>
            <p:nvSpPr>
              <p:cNvPr id="28686" name="Rectangle 14"/>
              <p:cNvSpPr>
                <a:spLocks noChangeArrowheads="1"/>
              </p:cNvSpPr>
              <p:nvPr/>
            </p:nvSpPr>
            <p:spPr bwMode="auto">
              <a:xfrm>
                <a:off x="4274" y="2170"/>
                <a:ext cx="324" cy="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sz="2400" b="1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algn="ctr">
                  <a:defRPr sz="2400" b="1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 b="1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 b="1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 b="1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b="0">
                    <a:solidFill>
                      <a:schemeClr val="tx1"/>
                    </a:solidFill>
                  </a:rPr>
                  <a:t>1</a:t>
                </a:r>
              </a:p>
              <a:p>
                <a:r>
                  <a:rPr lang="en-US" b="0" i="1">
                    <a:solidFill>
                      <a:schemeClr val="tx1"/>
                    </a:solidFill>
                  </a:rPr>
                  <a:t>n</a:t>
                </a:r>
                <a:r>
                  <a:rPr lang="en-US" b="0" i="1" baseline="-25000">
                    <a:solidFill>
                      <a:schemeClr val="tx1"/>
                    </a:solidFill>
                  </a:rPr>
                  <a:t>i</a:t>
                </a:r>
                <a:r>
                  <a:rPr lang="en-US" b="0" i="1" baseline="30000">
                    <a:solidFill>
                      <a:schemeClr val="tx1"/>
                    </a:solidFill>
                  </a:rPr>
                  <a:t>2</a:t>
                </a:r>
                <a:endParaRPr lang="en-US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687" name="Line 15"/>
              <p:cNvSpPr>
                <a:spLocks noChangeShapeType="1"/>
              </p:cNvSpPr>
              <p:nvPr/>
            </p:nvSpPr>
            <p:spPr bwMode="auto">
              <a:xfrm>
                <a:off x="4304" y="2436"/>
                <a:ext cx="26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8685" name="Rectangle 16"/>
            <p:cNvSpPr>
              <a:spLocks noChangeArrowheads="1"/>
            </p:cNvSpPr>
            <p:nvPr/>
          </p:nvSpPr>
          <p:spPr bwMode="auto">
            <a:xfrm>
              <a:off x="4055" y="2252"/>
              <a:ext cx="19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>
                <a:defRPr sz="2400" b="1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algn="ctr">
                <a:defRPr sz="2400" b="1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 b="1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 b="1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 b="1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sz="2800" b="0">
                  <a:solidFill>
                    <a:schemeClr val="tx1"/>
                  </a:solidFill>
                </a:rPr>
                <a:t>-</a:t>
              </a:r>
            </a:p>
          </p:txBody>
        </p:sp>
      </p:grpSp>
      <p:sp>
        <p:nvSpPr>
          <p:cNvPr id="28678" name="Rectangle 20"/>
          <p:cNvSpPr>
            <a:spLocks noChangeArrowheads="1"/>
          </p:cNvSpPr>
          <p:nvPr/>
        </p:nvSpPr>
        <p:spPr bwMode="auto">
          <a:xfrm>
            <a:off x="838200" y="4159935"/>
            <a:ext cx="54864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2400" b="1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ctr">
              <a:defRPr sz="2400" b="1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 b="1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 b="1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 b="1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</a:rPr>
              <a:t>where </a:t>
            </a:r>
            <a:r>
              <a:rPr lang="en-US" sz="2000" i="1" dirty="0">
                <a:solidFill>
                  <a:schemeClr val="tx1"/>
                </a:solidFill>
              </a:rPr>
              <a:t>R</a:t>
            </a:r>
            <a:r>
              <a:rPr lang="en-US" sz="2000" i="1" baseline="-25000" dirty="0">
                <a:solidFill>
                  <a:schemeClr val="tx1"/>
                </a:solidFill>
              </a:rPr>
              <a:t>H</a:t>
            </a:r>
            <a:r>
              <a:rPr lang="en-US" sz="2000" dirty="0">
                <a:solidFill>
                  <a:schemeClr val="tx1"/>
                </a:solidFill>
              </a:rPr>
              <a:t> is the Rydberg constant,         1.097 </a:t>
            </a:r>
            <a:r>
              <a:rPr lang="en-US" sz="2000" dirty="0">
                <a:solidFill>
                  <a:schemeClr val="tx1"/>
                </a:solidFill>
                <a:sym typeface="Symbol" panose="05050102010706020507" pitchFamily="18" charset="2"/>
              </a:rPr>
              <a:t> 10</a:t>
            </a:r>
            <a:r>
              <a:rPr lang="en-US" sz="2000" baseline="30000" dirty="0">
                <a:solidFill>
                  <a:schemeClr val="tx1"/>
                </a:solidFill>
                <a:sym typeface="Symbol" panose="05050102010706020507" pitchFamily="18" charset="2"/>
              </a:rPr>
              <a:t>7</a:t>
            </a:r>
            <a:r>
              <a:rPr lang="en-US" sz="2000" dirty="0">
                <a:solidFill>
                  <a:schemeClr val="tx1"/>
                </a:solidFill>
                <a:sym typeface="Symbol" panose="05050102010706020507" pitchFamily="18" charset="2"/>
              </a:rPr>
              <a:t> m</a:t>
            </a:r>
            <a:r>
              <a:rPr lang="en-US" sz="2000" baseline="30000" dirty="0">
                <a:solidFill>
                  <a:schemeClr val="tx1"/>
                </a:solidFill>
                <a:sym typeface="Symbol" panose="05050102010706020507" pitchFamily="18" charset="2"/>
              </a:rPr>
              <a:t>−1</a:t>
            </a:r>
            <a:r>
              <a:rPr lang="en-US" sz="2000" dirty="0">
                <a:solidFill>
                  <a:schemeClr val="tx1"/>
                </a:solidFill>
                <a:sym typeface="Symbol" panose="05050102010706020507" pitchFamily="18" charset="2"/>
              </a:rPr>
              <a:t>, and </a:t>
            </a:r>
            <a:r>
              <a:rPr lang="en-US" sz="2000" i="1" dirty="0" err="1">
                <a:solidFill>
                  <a:schemeClr val="tx1"/>
                </a:solidFill>
                <a:sym typeface="Symbol" panose="05050102010706020507" pitchFamily="18" charset="2"/>
              </a:rPr>
              <a:t>n</a:t>
            </a:r>
            <a:r>
              <a:rPr lang="en-US" sz="2000" i="1" baseline="-25000" dirty="0" err="1">
                <a:solidFill>
                  <a:schemeClr val="tx1"/>
                </a:solidFill>
                <a:sym typeface="Symbol" panose="05050102010706020507" pitchFamily="18" charset="2"/>
              </a:rPr>
              <a:t>i</a:t>
            </a:r>
            <a:r>
              <a:rPr lang="en-US" sz="2000" dirty="0">
                <a:solidFill>
                  <a:schemeClr val="tx1"/>
                </a:solidFill>
                <a:sym typeface="Symbol" panose="05050102010706020507" pitchFamily="18" charset="2"/>
              </a:rPr>
              <a:t> and </a:t>
            </a:r>
            <a:r>
              <a:rPr lang="en-US" sz="2000" i="1" dirty="0" err="1">
                <a:solidFill>
                  <a:schemeClr val="tx1"/>
                </a:solidFill>
                <a:sym typeface="Symbol" panose="05050102010706020507" pitchFamily="18" charset="2"/>
              </a:rPr>
              <a:t>n</a:t>
            </a:r>
            <a:r>
              <a:rPr lang="en-US" sz="2000" i="1" baseline="-25000" dirty="0" err="1">
                <a:solidFill>
                  <a:schemeClr val="tx1"/>
                </a:solidFill>
                <a:sym typeface="Symbol" panose="05050102010706020507" pitchFamily="18" charset="2"/>
              </a:rPr>
              <a:t>f</a:t>
            </a:r>
            <a:r>
              <a:rPr lang="en-US" sz="2000" dirty="0">
                <a:solidFill>
                  <a:schemeClr val="tx1"/>
                </a:solidFill>
                <a:sym typeface="Symbol" panose="05050102010706020507" pitchFamily="18" charset="2"/>
              </a:rPr>
              <a:t> are the initial and final energy levels of the electron.</a:t>
            </a:r>
          </a:p>
          <a:p>
            <a:pPr algn="l"/>
            <a:r>
              <a:rPr lang="en-US" sz="2000" i="1" dirty="0">
                <a:solidFill>
                  <a:schemeClr val="tx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c </a:t>
            </a:r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= 3.0 x 10</a:t>
            </a:r>
            <a:r>
              <a:rPr lang="en-US" sz="2000" baseline="30000" dirty="0">
                <a:solidFill>
                  <a:schemeClr val="tx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8</a:t>
            </a:r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m/s  </a:t>
            </a:r>
            <a:r>
              <a:rPr lang="en-US" sz="2000" i="1" dirty="0">
                <a:solidFill>
                  <a:schemeClr val="tx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h </a:t>
            </a:r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= </a:t>
            </a:r>
            <a:r>
              <a:rPr lang="en-US" sz="2000" dirty="0">
                <a:solidFill>
                  <a:schemeClr val="tx1"/>
                </a:solidFill>
              </a:rPr>
              <a:t>6.626 </a:t>
            </a:r>
            <a:r>
              <a:rPr lang="en-US" sz="2000" dirty="0">
                <a:solidFill>
                  <a:schemeClr val="tx1"/>
                </a:solidFill>
                <a:sym typeface="Symbol" panose="05050102010706020507" pitchFamily="18" charset="2"/>
              </a:rPr>
              <a:t> 10</a:t>
            </a:r>
            <a:r>
              <a:rPr lang="en-US" sz="2000" baseline="30000" dirty="0">
                <a:solidFill>
                  <a:schemeClr val="tx1"/>
                </a:solidFill>
                <a:sym typeface="Symbol" panose="05050102010706020507" pitchFamily="18" charset="2"/>
              </a:rPr>
              <a:t>−34</a:t>
            </a:r>
            <a:r>
              <a:rPr lang="en-US" sz="2000" dirty="0">
                <a:solidFill>
                  <a:schemeClr val="tx1"/>
                </a:solidFill>
                <a:sym typeface="Symbol" panose="05050102010706020507" pitchFamily="18" charset="2"/>
              </a:rPr>
              <a:t> J-s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  <a:sym typeface="Symbol" panose="05050102010706020507" pitchFamily="18" charset="2"/>
              </a:rPr>
              <a:t>(Test some transitions for agreement.)</a:t>
            </a:r>
          </a:p>
          <a:p>
            <a:pPr algn="l"/>
            <a:endParaRPr lang="en-US" sz="2000" b="0" dirty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 algn="l"/>
            <a:r>
              <a:rPr lang="en-US" sz="2000" b="0" dirty="0">
                <a:solidFill>
                  <a:schemeClr val="tx1"/>
                </a:solidFill>
                <a:sym typeface="Symbol" panose="05050102010706020507" pitchFamily="18" charset="2"/>
              </a:rPr>
              <a:t>– </a:t>
            </a:r>
            <a:r>
              <a:rPr lang="en-US" sz="2000" b="0" dirty="0" err="1">
                <a:solidFill>
                  <a:schemeClr val="tx1"/>
                </a:solidFill>
                <a:sym typeface="Symbol" panose="05050102010706020507" pitchFamily="18" charset="2"/>
              </a:rPr>
              <a:t>hcR</a:t>
            </a:r>
            <a:r>
              <a:rPr lang="en-US" sz="2000" b="0" baseline="-25000" dirty="0" err="1">
                <a:solidFill>
                  <a:schemeClr val="tx1"/>
                </a:solidFill>
                <a:sym typeface="Symbol" panose="05050102010706020507" pitchFamily="18" charset="2"/>
              </a:rPr>
              <a:t>H</a:t>
            </a:r>
            <a:r>
              <a:rPr lang="en-US" sz="2000" b="0" dirty="0">
                <a:solidFill>
                  <a:schemeClr val="tx1"/>
                </a:solidFill>
                <a:sym typeface="Symbol" panose="05050102010706020507" pitchFamily="18" charset="2"/>
              </a:rPr>
              <a:t> =  – 2.18 x 10</a:t>
            </a:r>
            <a:r>
              <a:rPr lang="en-US" sz="2000" b="0" baseline="30000" dirty="0">
                <a:solidFill>
                  <a:schemeClr val="tx1"/>
                </a:solidFill>
                <a:sym typeface="Symbol" panose="05050102010706020507" pitchFamily="18" charset="2"/>
              </a:rPr>
              <a:t>-18</a:t>
            </a:r>
            <a:r>
              <a:rPr lang="en-US" sz="2000" b="0" dirty="0">
                <a:solidFill>
                  <a:schemeClr val="tx1"/>
                </a:solidFill>
                <a:sym typeface="Symbol" panose="05050102010706020507" pitchFamily="18" charset="2"/>
              </a:rPr>
              <a:t> J           </a:t>
            </a:r>
            <a:r>
              <a:rPr lang="en-US" sz="2000" b="0" i="1" dirty="0">
                <a:solidFill>
                  <a:schemeClr val="tx1"/>
                </a:solidFill>
                <a:sym typeface="Euclid Symbol" panose="05050102010706020507" pitchFamily="18" charset="2"/>
              </a:rPr>
              <a:t> =</a:t>
            </a:r>
            <a:endParaRPr lang="en-US" sz="2000" b="0" dirty="0">
              <a:solidFill>
                <a:schemeClr val="tx1"/>
              </a:solidFill>
              <a:sym typeface="Symbol" panose="05050102010706020507" pitchFamily="18" charset="2"/>
            </a:endParaRPr>
          </a:p>
        </p:txBody>
      </p:sp>
      <p:pic>
        <p:nvPicPr>
          <p:cNvPr id="8194" name="Picture 2" descr="http://www.4college.co.uk/as/el/series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4" t="8189" r="8701" b="6549"/>
          <a:stretch/>
        </p:blipFill>
        <p:spPr bwMode="auto">
          <a:xfrm>
            <a:off x="6551613" y="365125"/>
            <a:ext cx="5576334" cy="628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5"/>
          <p:cNvGrpSpPr>
            <a:grpSpLocks/>
          </p:cNvGrpSpPr>
          <p:nvPr/>
        </p:nvGrpSpPr>
        <p:grpSpPr bwMode="auto">
          <a:xfrm>
            <a:off x="7499043" y="0"/>
            <a:ext cx="2757487" cy="830263"/>
            <a:chOff x="3017" y="2170"/>
            <a:chExt cx="1737" cy="523"/>
          </a:xfrm>
        </p:grpSpPr>
        <p:sp>
          <p:nvSpPr>
            <p:cNvPr id="29" name="Rectangle 5"/>
            <p:cNvSpPr>
              <a:spLocks noChangeArrowheads="1"/>
            </p:cNvSpPr>
            <p:nvPr/>
          </p:nvSpPr>
          <p:spPr bwMode="auto">
            <a:xfrm>
              <a:off x="3017" y="2279"/>
              <a:ext cx="64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ctr">
                <a:defRPr sz="2400" b="1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algn="ctr">
                <a:defRPr sz="2400" b="1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 b="1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 b="1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 b="1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sz="2800" b="0" dirty="0">
                  <a:solidFill>
                    <a:schemeClr val="tx1"/>
                  </a:solidFill>
                </a:rPr>
                <a:t>= </a:t>
              </a:r>
              <a:r>
                <a:rPr lang="en-US" sz="2800" b="0" i="1" dirty="0">
                  <a:solidFill>
                    <a:schemeClr val="tx1"/>
                  </a:solidFill>
                </a:rPr>
                <a:t>R</a:t>
              </a:r>
              <a:r>
                <a:rPr lang="en-US" sz="2800" b="0" i="1" baseline="-25000" dirty="0">
                  <a:solidFill>
                    <a:schemeClr val="tx1"/>
                  </a:solidFill>
                </a:rPr>
                <a:t>H</a:t>
              </a:r>
              <a:r>
                <a:rPr lang="en-US" sz="2800" b="0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30" name="Rectangle 10"/>
            <p:cNvSpPr>
              <a:spLocks noChangeArrowheads="1"/>
            </p:cNvSpPr>
            <p:nvPr/>
          </p:nvSpPr>
          <p:spPr bwMode="auto">
            <a:xfrm>
              <a:off x="3534" y="2186"/>
              <a:ext cx="1220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>
                <a:defRPr sz="2400" b="1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algn="ctr">
                <a:defRPr sz="2400" b="1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 b="1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 b="1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 b="1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sz="4000" b="0" dirty="0">
                  <a:solidFill>
                    <a:schemeClr val="tx1"/>
                  </a:solidFill>
                </a:rPr>
                <a:t>(          )</a:t>
              </a:r>
            </a:p>
          </p:txBody>
        </p:sp>
        <p:sp>
          <p:nvSpPr>
            <p:cNvPr id="31" name="Rectangle 7"/>
            <p:cNvSpPr>
              <a:spLocks noChangeArrowheads="1"/>
            </p:cNvSpPr>
            <p:nvPr/>
          </p:nvSpPr>
          <p:spPr bwMode="auto">
            <a:xfrm>
              <a:off x="3677" y="2170"/>
              <a:ext cx="332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>
                <a:defRPr sz="2400" b="1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algn="ctr">
                <a:defRPr sz="2400" b="1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 b="1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 b="1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 b="1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b="0">
                  <a:solidFill>
                    <a:schemeClr val="tx1"/>
                  </a:solidFill>
                </a:rPr>
                <a:t>1</a:t>
              </a:r>
            </a:p>
            <a:p>
              <a:r>
                <a:rPr lang="en-US" b="0" i="1">
                  <a:solidFill>
                    <a:schemeClr val="tx1"/>
                  </a:solidFill>
                </a:rPr>
                <a:t>n</a:t>
              </a:r>
              <a:r>
                <a:rPr lang="en-US" b="0" i="1" baseline="-25000">
                  <a:solidFill>
                    <a:schemeClr val="tx1"/>
                  </a:solidFill>
                </a:rPr>
                <a:t>f</a:t>
              </a:r>
              <a:r>
                <a:rPr lang="en-US" b="0" i="1" baseline="30000">
                  <a:solidFill>
                    <a:schemeClr val="tx1"/>
                  </a:solidFill>
                </a:rPr>
                <a:t>2</a:t>
              </a:r>
              <a:endParaRPr lang="en-US" b="0">
                <a:solidFill>
                  <a:schemeClr val="tx1"/>
                </a:solidFill>
              </a:endParaRPr>
            </a:p>
          </p:txBody>
        </p:sp>
        <p:sp>
          <p:nvSpPr>
            <p:cNvPr id="32" name="Line 8"/>
            <p:cNvSpPr>
              <a:spLocks noChangeShapeType="1"/>
            </p:cNvSpPr>
            <p:nvPr/>
          </p:nvSpPr>
          <p:spPr bwMode="auto">
            <a:xfrm>
              <a:off x="3711" y="2436"/>
              <a:ext cx="26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3" name="Group 24"/>
            <p:cNvGrpSpPr>
              <a:grpSpLocks/>
            </p:cNvGrpSpPr>
            <p:nvPr/>
          </p:nvGrpSpPr>
          <p:grpSpPr bwMode="auto">
            <a:xfrm>
              <a:off x="4274" y="2170"/>
              <a:ext cx="324" cy="523"/>
              <a:chOff x="4274" y="2170"/>
              <a:chExt cx="324" cy="523"/>
            </a:xfrm>
          </p:grpSpPr>
          <p:sp>
            <p:nvSpPr>
              <p:cNvPr id="35" name="Rectangle 14"/>
              <p:cNvSpPr>
                <a:spLocks noChangeArrowheads="1"/>
              </p:cNvSpPr>
              <p:nvPr/>
            </p:nvSpPr>
            <p:spPr bwMode="auto">
              <a:xfrm>
                <a:off x="4274" y="2170"/>
                <a:ext cx="324" cy="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sz="2400" b="1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algn="ctr">
                  <a:defRPr sz="2400" b="1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algn="ctr">
                  <a:defRPr sz="2400" b="1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algn="ctr">
                  <a:defRPr sz="2400" b="1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algn="ctr">
                  <a:defRPr sz="2400" b="1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C82E3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b="0">
                    <a:solidFill>
                      <a:schemeClr val="tx1"/>
                    </a:solidFill>
                  </a:rPr>
                  <a:t>1</a:t>
                </a:r>
              </a:p>
              <a:p>
                <a:r>
                  <a:rPr lang="en-US" b="0" i="1">
                    <a:solidFill>
                      <a:schemeClr val="tx1"/>
                    </a:solidFill>
                  </a:rPr>
                  <a:t>n</a:t>
                </a:r>
                <a:r>
                  <a:rPr lang="en-US" b="0" i="1" baseline="-25000">
                    <a:solidFill>
                      <a:schemeClr val="tx1"/>
                    </a:solidFill>
                  </a:rPr>
                  <a:t>i</a:t>
                </a:r>
                <a:r>
                  <a:rPr lang="en-US" b="0" i="1" baseline="30000">
                    <a:solidFill>
                      <a:schemeClr val="tx1"/>
                    </a:solidFill>
                  </a:rPr>
                  <a:t>2</a:t>
                </a:r>
                <a:endParaRPr lang="en-US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Line 15"/>
              <p:cNvSpPr>
                <a:spLocks noChangeShapeType="1"/>
              </p:cNvSpPr>
              <p:nvPr/>
            </p:nvSpPr>
            <p:spPr bwMode="auto">
              <a:xfrm>
                <a:off x="4304" y="2436"/>
                <a:ext cx="26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4" name="Rectangle 16"/>
            <p:cNvSpPr>
              <a:spLocks noChangeArrowheads="1"/>
            </p:cNvSpPr>
            <p:nvPr/>
          </p:nvSpPr>
          <p:spPr bwMode="auto">
            <a:xfrm>
              <a:off x="4055" y="2252"/>
              <a:ext cx="19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>
                <a:defRPr sz="2400" b="1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algn="ctr">
                <a:defRPr sz="2400" b="1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2400" b="1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2400" b="1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2400" b="1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C82E3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/>
              <a:r>
                <a:rPr lang="en-US" sz="2800" b="0">
                  <a:solidFill>
                    <a:schemeClr val="tx1"/>
                  </a:solidFill>
                </a:rPr>
                <a:t>-</a:t>
              </a:r>
            </a:p>
          </p:txBody>
        </p:sp>
      </p:grpSp>
      <p:sp>
        <p:nvSpPr>
          <p:cNvPr id="37" name="Rectangle 7"/>
          <p:cNvSpPr>
            <a:spLocks noChangeArrowheads="1"/>
          </p:cNvSpPr>
          <p:nvPr/>
        </p:nvSpPr>
        <p:spPr bwMode="auto">
          <a:xfrm>
            <a:off x="7095592" y="42918"/>
            <a:ext cx="36420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2400" b="1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ctr">
              <a:defRPr sz="2400" b="1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 b="1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 b="1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 b="1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b="0" dirty="0">
                <a:solidFill>
                  <a:schemeClr val="tx1"/>
                </a:solidFill>
              </a:rPr>
              <a:t>1</a:t>
            </a:r>
          </a:p>
          <a:p>
            <a:r>
              <a:rPr lang="en-US" b="0" i="1" dirty="0">
                <a:solidFill>
                  <a:schemeClr val="tx1"/>
                </a:solidFill>
                <a:sym typeface="Euclid Symbol" panose="05050102010706020507" pitchFamily="18" charset="2"/>
              </a:rPr>
              <a:t>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38" name="Line 8"/>
          <p:cNvSpPr>
            <a:spLocks noChangeShapeType="1"/>
          </p:cNvSpPr>
          <p:nvPr/>
        </p:nvSpPr>
        <p:spPr bwMode="auto">
          <a:xfrm>
            <a:off x="7068143" y="465193"/>
            <a:ext cx="4191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Rectangle 7"/>
          <p:cNvSpPr>
            <a:spLocks noChangeArrowheads="1"/>
          </p:cNvSpPr>
          <p:nvPr/>
        </p:nvSpPr>
        <p:spPr bwMode="auto">
          <a:xfrm>
            <a:off x="5014845" y="5758346"/>
            <a:ext cx="67761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 sz="2400" b="1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ctr">
              <a:defRPr sz="2400" b="1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2400" b="1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2400" b="1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2400" b="1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b="0" dirty="0" err="1">
                <a:solidFill>
                  <a:schemeClr val="tx1"/>
                </a:solidFill>
              </a:rPr>
              <a:t>hc</a:t>
            </a:r>
            <a:endParaRPr lang="en-US" b="0" dirty="0">
              <a:solidFill>
                <a:schemeClr val="tx1"/>
              </a:solidFill>
            </a:endParaRPr>
          </a:p>
          <a:p>
            <a:r>
              <a:rPr lang="en-US" b="0" dirty="0">
                <a:solidFill>
                  <a:schemeClr val="tx1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</a:t>
            </a:r>
            <a:r>
              <a:rPr lang="en-US" b="0" i="1" dirty="0">
                <a:solidFill>
                  <a:schemeClr val="tx1"/>
                </a:solidFill>
              </a:rPr>
              <a:t>E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40" name="Line 8"/>
          <p:cNvSpPr>
            <a:spLocks noChangeShapeType="1"/>
          </p:cNvSpPr>
          <p:nvPr/>
        </p:nvSpPr>
        <p:spPr bwMode="auto">
          <a:xfrm>
            <a:off x="5093996" y="6180620"/>
            <a:ext cx="4191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7328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69486</TotalTime>
  <Words>1154</Words>
  <Application>Microsoft Office PowerPoint</Application>
  <PresentationFormat>Widescreen</PresentationFormat>
  <Paragraphs>119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Cambria Math</vt:lpstr>
      <vt:lpstr>Century Gothic</vt:lpstr>
      <vt:lpstr>Symbol</vt:lpstr>
      <vt:lpstr>Wingdings 3</vt:lpstr>
      <vt:lpstr>Ion Boardroom</vt:lpstr>
      <vt:lpstr>Physics 4 – Feb 2, 2020</vt:lpstr>
      <vt:lpstr>Electromagnetic Radiation</vt:lpstr>
      <vt:lpstr>The Nature of Light</vt:lpstr>
      <vt:lpstr>Atomic Emission Spectra</vt:lpstr>
      <vt:lpstr>PowerPoint Presentation</vt:lpstr>
      <vt:lpstr>Some other line spectra</vt:lpstr>
      <vt:lpstr>Bohr Model of the Atom</vt:lpstr>
      <vt:lpstr>Waves explains quantization</vt:lpstr>
      <vt:lpstr>Rydberg/Bohr Equation</vt:lpstr>
      <vt:lpstr>Energy Levels of the H atom</vt:lpstr>
      <vt:lpstr>Wavefunction s orbitals  Energy levels</vt:lpstr>
      <vt:lpstr>Emission and Absorption spectra</vt:lpstr>
      <vt:lpstr>Possible transitions</vt:lpstr>
      <vt:lpstr>Exit slip and 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1818 ACC Chemistry</dc:title>
  <dc:creator>Melissa Triplett</dc:creator>
  <cp:lastModifiedBy>Triplett, Melissa J.</cp:lastModifiedBy>
  <cp:revision>584</cp:revision>
  <dcterms:created xsi:type="dcterms:W3CDTF">2015-08-11T02:33:52Z</dcterms:created>
  <dcterms:modified xsi:type="dcterms:W3CDTF">2020-03-03T09:56:49Z</dcterms:modified>
</cp:coreProperties>
</file>